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8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FB619E-32FD-A8A5-90B0-31E8B4EDC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0FBFC66-2A2E-09FD-089C-12845DE32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5312C0-629E-F4A2-962B-09A5C7C0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943B7-E72D-974E-9029-A0E20761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1849CA-86F5-7C63-491C-327F0C3B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4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E38D0C-72B0-383C-88A9-13FB5606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F0CDC4B-E8BF-BBBE-F900-4C623B989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82BDD7-6105-B7E5-56E4-1CEEADFA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5852EF-CDBC-4AD7-61EB-969D050D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943633-C767-F64E-E2E8-5B45F84D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52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58AC003-4803-64FA-D202-E8FE53D49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E6E2BE9-5C42-E8BC-81B1-E5E484FB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18AA15-5FC7-E205-A581-169C40E2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02216B-AAEA-D175-34E9-D2694CBE2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85C05F-F5E5-03D0-1ECD-F82C4891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1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EEC0FB-72BA-B6DC-AABE-1FA819EC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76CEF5-2132-9A97-10FD-D53F95673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57F86B-BDCB-9FDE-E6B6-1E12D8C7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62DFA8-4F4D-31AE-2FDE-DAE0E8F2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0E18AF-B602-3F47-0640-E7BCF08A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24C6AF-AE6A-03C3-9124-FC82E63C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2C5C3B3-6BEC-BE6B-BC14-A76A45D3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BD1083-349D-AD54-C4B6-9AC4CF72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D3A7914-84C1-AC5C-57C6-5A809E0BC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858D58-6716-4FC6-D05A-1CDA1E3D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3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5CDC5C-FE80-647D-C203-4436B962E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DD0D62-1FE9-F9AD-12AD-3A497C434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C647E14-3BD7-041C-374F-195E89C5E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67570B-1556-65F6-A708-8E92B688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237B08D-5528-FEF1-0764-537390E4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44BE62-A671-3C8A-D442-2F951A42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6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48C9E-8F3F-30B3-9F9E-B262D514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583AC7-1531-4AF8-3323-DA0B778A5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6BED723-11CA-D9F6-B724-8A2A53141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2B8E63F-35D5-BBAD-C097-785D4E3EC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9BBC5CD-0B16-A316-651E-C44402B71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C45D406-0421-5615-0E05-174120DE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2B6BB09-A300-DD13-C528-3CF73F76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401CCA8-74D2-C55C-2A39-3545B2A6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4CB1B9-B5BE-55C9-7334-548A522A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D63FCC8-C650-A1A1-E92E-30FF1398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4048239-4B0D-BA45-3C4B-C2899426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6283149-5D89-466B-E12A-E227BEE3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6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979F623-317A-77D1-BC25-BB9EA6B6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FE4761-D439-C26C-0581-C0A9B1E6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A82D87B-5498-4924-09E0-7A3A2AE6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0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21F1BE-693E-4FB0-3191-F5D6FA80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1A79F8-E4DB-5299-D712-9E1DFA945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6A7F58-4E90-6C72-48EB-0BA15782C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3FA7CE-5FDE-765E-9150-B8CD432F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CB20FB-8B91-644B-5780-907BA86C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6B4CFD7-A246-BE17-9B54-50CE4637C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8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762F31-E967-D64F-C124-A9EE3452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DDF33A2-B1B9-84A8-501B-F8A5DF80A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881E09-440D-9186-43D8-190D7694E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1345E1-14DE-F781-683C-6B945B37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95A603-3C04-5889-59B9-142F3309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97E4F3-6722-7956-EC6F-0CF817AB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0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12388B-38A7-E3D6-7D78-8096BE83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8EDA7C-E562-1438-049E-5BA597722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BC9C46-4E7A-02A5-A306-266D556D4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63AB4-47CC-414B-ADA3-5879A94C764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F94964-2734-186C-022C-BC3BD5932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740A0C-0E1C-89FB-1388-BF8692886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FAFEC-80F8-48CA-8CDA-D9E9EF0C5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DA41EF-0F8B-AA19-E8B9-6A693195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867"/>
            <a:ext cx="10515600" cy="5381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Стандартизированные контрольные работы для проведения тематического контроля освоения рабочей программы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по учебному предмету </a:t>
            </a:r>
            <a:endParaRPr lang="ru-RU" sz="40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1800" b="1" i="1" dirty="0" err="1" smtClean="0">
                <a:solidFill>
                  <a:srgbClr val="002060"/>
                </a:solidFill>
              </a:rPr>
              <a:t>Батаруева</a:t>
            </a:r>
            <a:r>
              <a:rPr lang="ru-RU" sz="1800" b="1" i="1" dirty="0" smtClean="0">
                <a:solidFill>
                  <a:srgbClr val="002060"/>
                </a:solidFill>
              </a:rPr>
              <a:t> Елена Владимировна, </a:t>
            </a: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методист МАУ ИМЦ г. Тюмени</a:t>
            </a:r>
            <a:endParaRPr lang="ru-RU" sz="1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6C0664-722D-C114-D5E8-9B139415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форма протокола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B4753A-22A1-115D-71DB-5BF4981C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866"/>
            <a:ext cx="10515600" cy="4103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17450" r="994" b="6642"/>
          <a:stretch/>
        </p:blipFill>
        <p:spPr bwMode="auto">
          <a:xfrm>
            <a:off x="627797" y="1214651"/>
            <a:ext cx="10945249" cy="533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t="11678" r="24712" b="3952"/>
          <a:stretch/>
        </p:blipFill>
        <p:spPr bwMode="auto">
          <a:xfrm>
            <a:off x="2262739" y="423080"/>
            <a:ext cx="6922204" cy="592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1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6C0664-722D-C114-D5E8-9B139415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для внешней оценки достижения планируемых результатов   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B4753A-22A1-115D-71DB-5BF4981C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866"/>
            <a:ext cx="10515600" cy="410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Контрольные измерительные материалы для проведения: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единого государственного экзамена (ЕГЭ);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основного государственного экзамена (ОГЭ);</a:t>
            </a:r>
          </a:p>
          <a:p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г</a:t>
            </a:r>
            <a:r>
              <a:rPr lang="ru-RU" b="1" i="0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осударственного выпускного экзамена (ГВЭ);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всероссийских проверочных работ (ВПР);</a:t>
            </a:r>
          </a:p>
          <a:p>
            <a:r>
              <a:rPr lang="ru-RU" b="1" i="0" dirty="0" smtClean="0">
                <a:solidFill>
                  <a:schemeClr val="accent6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диагностических работ по функциональной грамотности</a:t>
            </a:r>
            <a:endParaRPr lang="ru-RU" b="1" i="0" dirty="0">
              <a:solidFill>
                <a:schemeClr val="accent6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t="22417" r="8931" b="9866"/>
          <a:stretch/>
        </p:blipFill>
        <p:spPr bwMode="auto">
          <a:xfrm>
            <a:off x="700644" y="325113"/>
            <a:ext cx="10968192" cy="60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7" t="21213" r="20394" b="13568"/>
          <a:stretch/>
        </p:blipFill>
        <p:spPr bwMode="auto">
          <a:xfrm>
            <a:off x="5759356" y="1450811"/>
            <a:ext cx="6271146" cy="522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9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B4753A-22A1-115D-71DB-5BF4981C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8740"/>
            <a:ext cx="10515600" cy="5373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Стандартизированные контрольные работы – 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оценочный материал, позволяющий определить уровень достижения обучающимися предметных планируемых результатов по всем изученным темам за конкретный период времени, а также позволяет выявить уровень достижения </a:t>
            </a:r>
            <a:r>
              <a:rPr lang="ru-RU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метапредметных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результатов</a:t>
            </a:r>
            <a:endParaRPr lang="ru-RU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Формы контроля:</a:t>
            </a:r>
          </a:p>
          <a:p>
            <a:pPr>
              <a:buFontTx/>
              <a:buChar char="-"/>
            </a:pPr>
            <a:r>
              <a:rPr lang="ru-RU" b="1" i="0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промежуточная аттестация;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тематический контроль;</a:t>
            </a:r>
          </a:p>
          <a:p>
            <a:pPr>
              <a:buFontTx/>
              <a:buChar char="-"/>
            </a:pPr>
            <a:r>
              <a:rPr lang="ru-RU" b="1" i="0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промежуточный контроль;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текущий контроль.</a:t>
            </a:r>
            <a:endParaRPr lang="ru-RU" b="1" i="0" dirty="0">
              <a:solidFill>
                <a:schemeClr val="accent6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6C0664-722D-C114-D5E8-9B139415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база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B4753A-22A1-115D-71DB-5BF4981C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772783"/>
          </a:xfrm>
        </p:spPr>
        <p:txBody>
          <a:bodyPr>
            <a:noAutofit/>
          </a:bodyPr>
          <a:lstStyle/>
          <a:p>
            <a:r>
              <a:rPr lang="ru-RU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lt"/>
              </a:rPr>
              <a:t>Федеральный закон от 29.12.2012 № 273-ФЗ «Об образовании в Российской Федерации» (ст. 28 «Компетенция, права, обязанности и ответственность образовательной организации»)</a:t>
            </a:r>
          </a:p>
          <a:p>
            <a:r>
              <a:rPr lang="ru-RU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lt"/>
              </a:rPr>
              <a:t>п.3 К компетенции образовательной организации в установленной сфере деятельности относятся:</a:t>
            </a:r>
          </a:p>
          <a:p>
            <a:r>
              <a:rPr lang="ru-RU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lt"/>
              </a:rPr>
              <a:t>6) разработка и утверждение  образовательных программ образовательной организации;</a:t>
            </a:r>
          </a:p>
          <a:p>
            <a:r>
              <a:rPr lang="ru-RU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lt"/>
              </a:rPr>
              <a:t>10) осуществление текущего контроля успеваемости и промежуточной аттестации обучающихся, установление их форм, периодичности и порядка проведения;</a:t>
            </a:r>
          </a:p>
          <a:p>
            <a:r>
              <a:rPr lang="ru-RU" altLang="en-US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lt"/>
              </a:rPr>
              <a:t>11) индивидуальный учет результатов освоения обучающимися  образовательных программ, а также хранение в архивах информации об этих результатах на бумажных и (или) электронных носителях</a:t>
            </a:r>
          </a:p>
          <a:p>
            <a:r>
              <a:rPr lang="ru-RU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lt"/>
              </a:rPr>
              <a:t>Федеральный </a:t>
            </a:r>
            <a:r>
              <a:rPr lang="ru-RU" altLang="en-US" sz="2400" b="1" dirty="0">
                <a:gradFill>
                  <a:gsLst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lt"/>
              </a:rPr>
              <a:t>государственный </a:t>
            </a:r>
            <a:r>
              <a:rPr lang="ru-RU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lt"/>
              </a:rPr>
              <a:t>образовательный стандарт ООО (2021 г.)и СОО (2022 г.)</a:t>
            </a:r>
          </a:p>
          <a:p>
            <a:r>
              <a:rPr lang="ru-RU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cs typeface="+mn-lt"/>
              </a:rPr>
              <a:t>Федеральная рабочая программа по учебному предмету (2023 г.)</a:t>
            </a:r>
          </a:p>
          <a:p>
            <a:endParaRPr lang="ru-RU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6C0664-722D-C114-D5E8-9B139415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18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заданий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B4753A-22A1-115D-71DB-5BF4981C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866"/>
            <a:ext cx="10515600" cy="4103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Типы заданий:</a:t>
            </a:r>
          </a:p>
          <a:p>
            <a:pPr marL="0" indent="0">
              <a:buNone/>
            </a:pPr>
            <a:r>
              <a:rPr lang="ru-RU" b="1" i="0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- выбором правильного ответа из нескольких вариантов;</a:t>
            </a:r>
          </a:p>
          <a:p>
            <a:pPr>
              <a:buFontTx/>
              <a:buChar char="-"/>
            </a:pPr>
            <a:r>
              <a:rPr lang="ru-RU" b="1" i="0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с множественным выбором ответов;</a:t>
            </a:r>
          </a:p>
          <a:p>
            <a:pPr>
              <a:buFontTx/>
              <a:buChar char="-"/>
            </a:pPr>
            <a:r>
              <a:rPr lang="ru-RU" b="1" i="0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с установлением соответствия, последовательности;</a:t>
            </a:r>
            <a:endParaRPr lang="ru-RU" b="1" i="0" dirty="0">
              <a:solidFill>
                <a:srgbClr val="002060"/>
              </a:solidFill>
              <a:effectLst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кратким однозначным ответом;</a:t>
            </a:r>
          </a:p>
          <a:p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развернутым ответом; …</a:t>
            </a:r>
          </a:p>
          <a:p>
            <a:endParaRPr lang="ru-RU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При выборе заданий учитывается количество планируемых результатов , подлежащих проверке и специфика предмета</a:t>
            </a: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6C0664-722D-C114-D5E8-9B139415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заданий базового и повышенного уровня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B4753A-22A1-115D-71DB-5BF4981C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4581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Уровни сложности </a:t>
            </a: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– базовый (60-75%), и повышенный (40-25%)</a:t>
            </a:r>
          </a:p>
          <a:p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031867"/>
              </p:ext>
            </p:extLst>
          </p:nvPr>
        </p:nvGraphicFramePr>
        <p:xfrm>
          <a:off x="914400" y="2215612"/>
          <a:ext cx="1050877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876"/>
                <a:gridCol w="1764533"/>
                <a:gridCol w="4260366"/>
              </a:tblGrid>
              <a:tr h="0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ЗАДАНИЯ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Базовый уровень сложности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Повышенный уровень сложности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Проверяют уровень достижения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предметных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планируемых  результатов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Проверяют уровень достижения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предметных и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</a:rPr>
                        <a:t>метапредметных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планируемых  результатов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60-75%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40-25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 балл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Не менее 2 баллов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6C0664-722D-C114-D5E8-9B139415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для внешней оценки достижения планируемых результатов   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B4753A-22A1-115D-71DB-5BF4981C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866"/>
            <a:ext cx="10515600" cy="410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Контрольные измерительные материалы для проведения: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единого государственного экзамена (ЕГЭ);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основного государственного экзамена (ОГЭ);</a:t>
            </a:r>
          </a:p>
          <a:p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г</a:t>
            </a:r>
            <a:r>
              <a:rPr lang="ru-RU" b="1" i="0" dirty="0" smtClean="0"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осударственного выпускного экзамена (ГВЭ);</a:t>
            </a:r>
          </a:p>
          <a:p>
            <a:r>
              <a:rPr lang="ru-RU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всероссийских проверочных работ (ВПР);</a:t>
            </a:r>
          </a:p>
          <a:p>
            <a:r>
              <a:rPr lang="ru-RU" b="1" i="0" dirty="0" smtClean="0">
                <a:solidFill>
                  <a:schemeClr val="accent6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диагностических работ по функциональной грамотности</a:t>
            </a:r>
            <a:endParaRPr lang="ru-RU" b="1" i="0" dirty="0">
              <a:solidFill>
                <a:schemeClr val="accent6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1" t="14186" r="19066" b="9598"/>
          <a:stretch/>
        </p:blipFill>
        <p:spPr bwMode="auto">
          <a:xfrm>
            <a:off x="805218" y="332159"/>
            <a:ext cx="10795379" cy="60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376</Words>
  <Application>Microsoft Office PowerPoint</Application>
  <PresentationFormat>Произвольный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Материалы для внешней оценки достижения планируемых результатов   </vt:lpstr>
      <vt:lpstr>Презентация PowerPoint</vt:lpstr>
      <vt:lpstr>Презентация PowerPoint</vt:lpstr>
      <vt:lpstr>Нормативно-правовая база</vt:lpstr>
      <vt:lpstr>Характеристика заданий</vt:lpstr>
      <vt:lpstr>Соотношение заданий базового и повышенного уровня</vt:lpstr>
      <vt:lpstr>Материалы для внешней оценки достижения планируемых результатов   </vt:lpstr>
      <vt:lpstr>Презентация PowerPoint</vt:lpstr>
      <vt:lpstr>Электронная форма протокола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Ирина В. Прудаева</cp:lastModifiedBy>
  <cp:revision>28</cp:revision>
  <cp:lastPrinted>2022-05-24T05:59:36Z</cp:lastPrinted>
  <dcterms:created xsi:type="dcterms:W3CDTF">2022-05-23T16:00:59Z</dcterms:created>
  <dcterms:modified xsi:type="dcterms:W3CDTF">2023-10-30T10:35:09Z</dcterms:modified>
</cp:coreProperties>
</file>